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30" r:id="rId2"/>
    <p:sldId id="456" r:id="rId3"/>
    <p:sldId id="441" r:id="rId4"/>
    <p:sldId id="457" r:id="rId5"/>
    <p:sldId id="458" r:id="rId6"/>
    <p:sldId id="450" r:id="rId7"/>
    <p:sldId id="461" r:id="rId8"/>
    <p:sldId id="460" r:id="rId9"/>
    <p:sldId id="459" r:id="rId10"/>
    <p:sldId id="452" r:id="rId11"/>
    <p:sldId id="462" r:id="rId12"/>
    <p:sldId id="354" r:id="rId13"/>
    <p:sldId id="454" r:id="rId14"/>
    <p:sldId id="453" r:id="rId15"/>
    <p:sldId id="446" r:id="rId16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66"/>
    <a:srgbClr val="127D0D"/>
    <a:srgbClr val="79E395"/>
    <a:srgbClr val="6CB484"/>
    <a:srgbClr val="5CC475"/>
    <a:srgbClr val="D2EAFA"/>
    <a:srgbClr val="8CD099"/>
    <a:srgbClr val="5FC179"/>
    <a:srgbClr val="A09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8921" autoAdjust="0"/>
  </p:normalViewPr>
  <p:slideViewPr>
    <p:cSldViewPr>
      <p:cViewPr varScale="1">
        <p:scale>
          <a:sx n="82" d="100"/>
          <a:sy n="82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1064</c:v>
                </c:pt>
                <c:pt idx="7" formatCode="General">
                  <c:v>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70195456"/>
        <c:axId val="7027366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3344551689103379E-2"/>
                  <c:y val="-7.6545114073068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3.1E-2</c:v>
                </c:pt>
                <c:pt idx="7" formatCode="0.00%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301952"/>
        <c:axId val="70300032"/>
      </c:lineChart>
      <c:catAx>
        <c:axId val="7019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0273664"/>
        <c:crosses val="autoZero"/>
        <c:auto val="1"/>
        <c:lblAlgn val="ctr"/>
        <c:lblOffset val="100"/>
        <c:noMultiLvlLbl val="0"/>
      </c:catAx>
      <c:valAx>
        <c:axId val="702736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0195456"/>
        <c:crosses val="autoZero"/>
        <c:crossBetween val="between"/>
      </c:valAx>
      <c:valAx>
        <c:axId val="7030003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0301952"/>
        <c:crosses val="max"/>
        <c:crossBetween val="between"/>
      </c:valAx>
      <c:catAx>
        <c:axId val="70301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3000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32"/>
          <c:w val="0.85098044196088407"/>
          <c:h val="0.1623281991116741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1444</c:v>
                </c:pt>
                <c:pt idx="6">
                  <c:v>1591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132400256"/>
        <c:axId val="1319434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912803394433228E-2"/>
                  <c:y val="-7.6414229886173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0104218678282352E-2"/>
                  <c:y val="-0.123063727184522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0.00%</c:formatCode>
                <c:ptCount val="7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0.56999999999999995</c:v>
                </c:pt>
                <c:pt idx="6" formatCode="0.0%">
                  <c:v>0.55600000000000005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09792"/>
        <c:axId val="131941120"/>
      </c:lineChart>
      <c:catAx>
        <c:axId val="1314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941120"/>
        <c:crosses val="autoZero"/>
        <c:auto val="1"/>
        <c:lblAlgn val="ctr"/>
        <c:lblOffset val="100"/>
        <c:noMultiLvlLbl val="0"/>
      </c:catAx>
      <c:valAx>
        <c:axId val="13194112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1409792"/>
        <c:crosses val="autoZero"/>
        <c:crossBetween val="between"/>
      </c:valAx>
      <c:valAx>
        <c:axId val="131943424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2400256"/>
        <c:crosses val="max"/>
        <c:crossBetween val="between"/>
      </c:valAx>
      <c:catAx>
        <c:axId val="13240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94342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7710168955595E-2"/>
          <c:y val="0.160476624015748"/>
          <c:w val="0.95820563206652276"/>
          <c:h val="0.5710807086614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42959616"/>
        <c:axId val="42961152"/>
      </c:barChart>
      <c:catAx>
        <c:axId val="429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61152"/>
        <c:crosses val="autoZero"/>
        <c:auto val="1"/>
        <c:lblAlgn val="ctr"/>
        <c:lblOffset val="100"/>
        <c:noMultiLvlLbl val="0"/>
      </c:catAx>
      <c:valAx>
        <c:axId val="42961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95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27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11872"/>
        <c:axId val="43313408"/>
      </c:barChart>
      <c:catAx>
        <c:axId val="43311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313408"/>
        <c:crosses val="autoZero"/>
        <c:auto val="1"/>
        <c:lblAlgn val="ctr"/>
        <c:lblOffset val="100"/>
        <c:noMultiLvlLbl val="0"/>
      </c:catAx>
      <c:valAx>
        <c:axId val="43313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311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3549538941410521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79200"/>
        <c:axId val="43780736"/>
      </c:barChart>
      <c:catAx>
        <c:axId val="43779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780736"/>
        <c:crosses val="autoZero"/>
        <c:auto val="1"/>
        <c:lblAlgn val="ctr"/>
        <c:lblOffset val="100"/>
        <c:noMultiLvlLbl val="0"/>
      </c:catAx>
      <c:valAx>
        <c:axId val="4378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7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36096667161867E-2"/>
          <c:y val="2.7079848776113892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207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9" custLinFactNeighborY="-2731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/>
      <dgm:spPr/>
      <dgm:t>
        <a:bodyPr/>
        <a:lstStyle/>
        <a:p>
          <a:endParaRPr lang="en-US"/>
        </a:p>
      </dgm:t>
    </dgm:pt>
  </dgm:ptLst>
  <dgm:cxnLst>
    <dgm:cxn modelId="{B950A503-5506-4D20-B996-D5F8BBABAF4E}" type="presOf" srcId="{6EEADAF1-2A7B-4A93-A25F-C73C6D3D56DA}" destId="{DA089793-4975-4999-A52B-651EE91730DA}" srcOrd="0" destOrd="0" presId="urn:microsoft.com/office/officeart/2005/8/layout/lProcess3"/>
    <dgm:cxn modelId="{EB02785A-4E45-43F6-9F9D-FC5F0CBABEDC}" type="presOf" srcId="{F3A22864-45DA-47F0-9766-0E99F38734A4}" destId="{65F66A6B-97A1-4A91-BEA6-29E9A8CA017F}" srcOrd="0" destOrd="0" presId="urn:microsoft.com/office/officeart/2005/8/layout/lProcess3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F058F1F9-5974-4BF4-9E70-D49934E04019}" type="presOf" srcId="{18F17440-78FB-4F19-B53E-3767B81E3DD5}" destId="{B4998F7A-9161-4387-AB5F-2166D0E85277}" srcOrd="0" destOrd="0" presId="urn:microsoft.com/office/officeart/2005/8/layout/lProcess3"/>
    <dgm:cxn modelId="{CBBC9ECE-8DE1-462C-B5DF-4A88E6A129EE}" type="presOf" srcId="{F98C5B04-B7F7-4979-AF6D-27CABF561EDF}" destId="{F668D32E-F538-4EFB-9EF2-9FE4BA3FCB38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FFDDD68B-BB4A-4AFF-84F8-4010299FBB73}" type="presParOf" srcId="{DA089793-4975-4999-A52B-651EE91730DA}" destId="{CE6596CC-A13F-4946-83FF-C16B16B18351}" srcOrd="0" destOrd="0" presId="urn:microsoft.com/office/officeart/2005/8/layout/lProcess3"/>
    <dgm:cxn modelId="{22F2A70B-87B6-4C34-BBE3-3075E005A9BA}" type="presParOf" srcId="{CE6596CC-A13F-4946-83FF-C16B16B18351}" destId="{B4998F7A-9161-4387-AB5F-2166D0E85277}" srcOrd="0" destOrd="0" presId="urn:microsoft.com/office/officeart/2005/8/layout/lProcess3"/>
    <dgm:cxn modelId="{B44BF8DC-6E0D-4167-991B-1003B234A7E5}" type="presParOf" srcId="{DA089793-4975-4999-A52B-651EE91730DA}" destId="{0EEA75ED-6D39-4516-8E97-D13611EF628E}" srcOrd="1" destOrd="0" presId="urn:microsoft.com/office/officeart/2005/8/layout/lProcess3"/>
    <dgm:cxn modelId="{6BEEEACE-3F8F-482B-B49F-DBDE5918B355}" type="presParOf" srcId="{DA089793-4975-4999-A52B-651EE91730DA}" destId="{0EBA0EAE-2F21-4E85-92C9-50E6977BE50C}" srcOrd="2" destOrd="0" presId="urn:microsoft.com/office/officeart/2005/8/layout/lProcess3"/>
    <dgm:cxn modelId="{3C6DA56A-8111-46E0-9DDA-756FCB987C3B}" type="presParOf" srcId="{0EBA0EAE-2F21-4E85-92C9-50E6977BE50C}" destId="{F668D32E-F538-4EFB-9EF2-9FE4BA3FCB38}" srcOrd="0" destOrd="0" presId="urn:microsoft.com/office/officeart/2005/8/layout/lProcess3"/>
    <dgm:cxn modelId="{C871FA6A-2FCB-4579-9931-BDC62A5196C9}" type="presParOf" srcId="{DA089793-4975-4999-A52B-651EE91730DA}" destId="{C631CD4A-20CE-4034-B6C4-75BB7DA2A6A8}" srcOrd="3" destOrd="0" presId="urn:microsoft.com/office/officeart/2005/8/layout/lProcess3"/>
    <dgm:cxn modelId="{481513F7-364C-445D-B948-B3484639DF9D}" type="presParOf" srcId="{DA089793-4975-4999-A52B-651EE91730DA}" destId="{1BA63240-BE5B-451D-B40C-D46C492946A5}" srcOrd="4" destOrd="0" presId="urn:microsoft.com/office/officeart/2005/8/layout/lProcess3"/>
    <dgm:cxn modelId="{CB94DFCE-B08A-4725-A8E7-979A853BBE1B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7506" y="167422"/>
          <a:ext cx="4028672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0" y="167422"/>
        <a:ext cx="3388965" cy="639707"/>
      </dsp:txXfrm>
    </dsp:sp>
    <dsp:sp modelId="{F668D32E-F538-4EFB-9EF2-9FE4BA3FCB38}">
      <dsp:nvSpPr>
        <dsp:cNvPr id="0" name=""/>
        <dsp:cNvSpPr/>
      </dsp:nvSpPr>
      <dsp:spPr>
        <a:xfrm>
          <a:off x="4969" y="877895"/>
          <a:ext cx="4033630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823" y="877895"/>
        <a:ext cx="3393923" cy="639707"/>
      </dsp:txXfrm>
    </dsp:sp>
    <dsp:sp modelId="{65F66A6B-97A1-4A91-BEA6-29E9A8CA017F}">
      <dsp:nvSpPr>
        <dsp:cNvPr id="0" name=""/>
        <dsp:cNvSpPr/>
      </dsp:nvSpPr>
      <dsp:spPr>
        <a:xfrm>
          <a:off x="2484" y="1624632"/>
          <a:ext cx="4026225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338" y="1624632"/>
        <a:ext cx="3386518" cy="63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77" y="4421786"/>
            <a:ext cx="5562887" cy="41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2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The population of Georgia has declined</a:t>
            </a:r>
            <a:r>
              <a:rPr lang="en-US" b="0" baseline="0" dirty="0" smtClean="0">
                <a:latin typeface="Tw Cen MT" panose="020B0602020104020603" pitchFamily="34" charset="0"/>
              </a:rPr>
              <a:t> during the last 25 years, largely due to the outmigration and according to the census conducted in 2014, it is 3,7 </a:t>
            </a:r>
            <a:r>
              <a:rPr lang="en-US" b="0" baseline="0" dirty="0" err="1" smtClean="0">
                <a:latin typeface="Tw Cen MT" panose="020B0602020104020603" pitchFamily="34" charset="0"/>
              </a:rPr>
              <a:t>mln</a:t>
            </a:r>
            <a:r>
              <a:rPr lang="en-US" b="0" baseline="0" dirty="0" smtClean="0">
                <a:latin typeface="Tw Cen MT" panose="020B0602020104020603" pitchFamily="34" charset="0"/>
              </a:rPr>
              <a:t>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Georgia has made a good progress in improving health outcomes.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expectancy has increased by about 5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over the few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decades and currently is at 73.5 years.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ly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declin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ed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under-five mortality and infant mortality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2015 Georgia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MDGs 4</a:t>
            </a:r>
            <a:r>
              <a:rPr lang="en-US" sz="1200" b="0" kern="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decrease under-5 mortality rate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UHC program was accompanied with</a:t>
            </a:r>
            <a:r>
              <a:rPr lang="en-US" baseline="0" dirty="0" smtClean="0"/>
              <a:t> a substantial increase in the governments budget allocations. From 2012 to 2016, the health budget more than doubled, as a percentage of GDP it increased from 1.7 percent to 3% in 2016.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 of the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out-of-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payments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itures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significantly decreased from 73%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 2012)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5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(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mainly due to the lower cost of hospitalization, which is a direct consequence of the universal healthcare program.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coverage of population</a:t>
            </a:r>
            <a:r>
              <a:rPr lang="en-US" baseline="0" dirty="0" smtClean="0"/>
              <a:t> improved as demonstrated by the series of health care utilization and expenditures surveys. Over half of the population were covered first time. </a:t>
            </a:r>
            <a:r>
              <a:rPr lang="en-US" dirty="0" smtClean="0"/>
              <a:t>We have seen a surge in utilization of the health care services. Utilization of outpatient</a:t>
            </a:r>
            <a:r>
              <a:rPr lang="en-US" baseline="0" dirty="0" smtClean="0"/>
              <a:t> and inpatient care has almost doubled since the introduction of the UHC program.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Georgia, during last 2 decades, this indicator did not exceed 2.2. In the frame of the UHC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numbers of out- and in-patient encounters continued to grow due to increased accessibility of healthcare services. In 2016, the number of contacts with out-patient facilities per capita reached 4.0.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0ACB-3D6A-4C81-884E-7407748451C4}" type="slidenum">
              <a:rPr lang="ka-GE" smtClean="0"/>
              <a:t>7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9741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latin typeface="+mn-lt"/>
              </a:rPr>
              <a:t>High OOP Payments are a Risk Factor for Impoverishment</a:t>
            </a:r>
            <a:r>
              <a:rPr lang="en-US" sz="1200" b="0" baseline="0" dirty="0" smtClean="0">
                <a:latin typeface="+mn-lt"/>
              </a:rPr>
              <a:t>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Population ageing + weak management of NCDs + inefficient service delivery structure 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are</a:t>
            </a:r>
            <a:r>
              <a:rPr lang="en-US" sz="1200" b="0" baseline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the 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mix of cost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40% of total health spending on pharmaceuticals</a:t>
            </a:r>
            <a:r>
              <a:rPr lang="en-US" sz="1200" b="0" baseline="0" dirty="0" smtClean="0">
                <a:latin typeface="+mn-lt"/>
              </a:rPr>
              <a:t> and m</a:t>
            </a:r>
            <a:r>
              <a:rPr lang="en-US" sz="1200" b="0" dirty="0" smtClean="0">
                <a:latin typeface="+mn-lt"/>
              </a:rPr>
              <a:t>ost of this is paid for out-of-pocket</a:t>
            </a:r>
            <a:endParaRPr lang="en-US" sz="1200" b="0" dirty="0" smtClean="0">
              <a:latin typeface="+mn-lt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We</a:t>
            </a:r>
            <a:r>
              <a:rPr lang="en-US" sz="1200" b="0" baseline="0" dirty="0" smtClean="0">
                <a:latin typeface="+mn-lt"/>
              </a:rPr>
              <a:t> are not just looking at </a:t>
            </a:r>
            <a:r>
              <a:rPr lang="en-US" sz="1200" b="0" dirty="0" smtClean="0">
                <a:latin typeface="+mn-lt"/>
              </a:rPr>
              <a:t>finding additional resources but also trying</a:t>
            </a:r>
            <a:r>
              <a:rPr lang="en-US" sz="1200" b="0" baseline="0" dirty="0" smtClean="0">
                <a:latin typeface="+mn-lt"/>
              </a:rPr>
              <a:t> to </a:t>
            </a:r>
            <a:r>
              <a:rPr lang="en-US" sz="1200" b="0" dirty="0" smtClean="0">
                <a:latin typeface="+mn-lt"/>
              </a:rPr>
              <a:t> understand constraints,</a:t>
            </a:r>
            <a:r>
              <a:rPr lang="en-US" sz="1200" b="0" baseline="0" dirty="0" smtClean="0">
                <a:latin typeface="+mn-lt"/>
              </a:rPr>
              <a:t> and employ e</a:t>
            </a:r>
            <a:r>
              <a:rPr lang="en-US" sz="1200" b="0" dirty="0" smtClean="0">
                <a:latin typeface="+mn-lt"/>
              </a:rPr>
              <a:t>fficiency savings: get better value for money from existing resources.</a:t>
            </a:r>
            <a:r>
              <a:rPr lang="en-US" sz="1200" b="0" baseline="0" dirty="0" smtClean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SSA is a single purchaser and needs to fully exploit its purchasing power. Need to move away from passive purchasing: selective contracting,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0" dirty="0" smtClean="0">
                <a:latin typeface="+mn-lt"/>
              </a:rPr>
              <a:t>performance monitoring,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0" dirty="0" smtClean="0">
                <a:latin typeface="+mn-lt"/>
              </a:rPr>
              <a:t>make better use of information and health information systems broadly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Extend coverage of </a:t>
            </a:r>
            <a:r>
              <a:rPr lang="en-GB" sz="1200" b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cost-effective outpatient medicines </a:t>
            </a:r>
            <a:r>
              <a:rPr lang="en-GB" sz="12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for better health, wealth and value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ym typeface="Wingdings" panose="05000000000000000000" pitchFamily="2" charset="2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3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14-Feb-19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OH ppt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990850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GB" sz="36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and health policy developments in Georgia, including current  state of UHC</a:t>
            </a:r>
            <a: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altLang="en-US" sz="36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en-US" sz="3600" b="1" dirty="0">
                <a:solidFill>
                  <a:srgbClr val="002060"/>
                </a:solidFill>
                <a:latin typeface="Arial" charset="0"/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7086600" cy="1752600"/>
          </a:xfrm>
        </p:spPr>
        <p:txBody>
          <a:bodyPr/>
          <a:lstStyle/>
          <a:p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</a:t>
            </a:r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Labour, Health and Social Affairs</a:t>
            </a:r>
          </a:p>
          <a:p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February, 2019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riority </a:t>
            </a:r>
            <a:r>
              <a:rPr lang="en-US" dirty="0">
                <a:effectLst/>
              </a:rPr>
              <a:t>directions for the development of the healthcare 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840163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Health in all policies – general state multi-sectoral approach.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the healthcare sector governance.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healthcare financing system 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quality medical services.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human resources in the healthcare sector.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health management information systems.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Support of maternal and child health.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management of priority 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control of priority non-communicable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public health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2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dirty="0"/>
              <a:t>Health system development </a:t>
            </a:r>
            <a:r>
              <a:rPr lang="en-US" dirty="0" smtClean="0"/>
              <a:t>strategy 2019-2030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EU technical Support - </a:t>
            </a:r>
            <a:r>
              <a:rPr lang="en-GB" dirty="0" smtClean="0"/>
              <a:t>Short-term </a:t>
            </a:r>
            <a:r>
              <a:rPr lang="en-GB" dirty="0"/>
              <a:t>Experts </a:t>
            </a:r>
            <a:r>
              <a:rPr lang="en-GB" dirty="0" smtClean="0"/>
              <a:t>Deployment</a:t>
            </a:r>
            <a:r>
              <a:rPr lang="en-US" dirty="0" smtClean="0"/>
              <a:t> </a:t>
            </a:r>
          </a:p>
          <a:p>
            <a:pPr lvl="1"/>
            <a:r>
              <a:rPr lang="en-GB" dirty="0"/>
              <a:t>Provide a</a:t>
            </a:r>
            <a:r>
              <a:rPr lang="en-IE" dirty="0"/>
              <a:t> set of recommendations based on the needs of the Ministry of </a:t>
            </a:r>
            <a:r>
              <a:rPr lang="en-IE" dirty="0" err="1"/>
              <a:t>Laboiur</a:t>
            </a:r>
            <a:r>
              <a:rPr lang="en-IE" dirty="0"/>
              <a:t>, Health and Social Affairs as well as their findings;</a:t>
            </a:r>
            <a:endParaRPr lang="en-US" dirty="0"/>
          </a:p>
          <a:p>
            <a:pPr lvl="1"/>
            <a:r>
              <a:rPr lang="en-GB" dirty="0"/>
              <a:t>Advice on priority areas to be incorporated in the ministerial strategy </a:t>
            </a:r>
            <a:r>
              <a:rPr lang="en-GB" dirty="0" smtClean="0"/>
              <a:t>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რუკაზე გადასვლ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7954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Maternal and Child Health</a:t>
            </a:r>
            <a:endParaRPr lang="ka-GE" altLang="en-US" sz="2800" b="1" dirty="0" smtClean="0">
              <a:solidFill>
                <a:srgbClr val="00206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66226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GB" dirty="0"/>
              <a:t>Georgia Maternal &amp; </a:t>
            </a:r>
            <a:r>
              <a:rPr lang="en-GB" dirty="0" smtClean="0"/>
              <a:t>Newborn and Reproductive Health </a:t>
            </a:r>
            <a:r>
              <a:rPr lang="en-GB" dirty="0"/>
              <a:t>Strategy </a:t>
            </a:r>
            <a:r>
              <a:rPr lang="en-GB" dirty="0" smtClean="0"/>
              <a:t>2017-2030 and Action Plan 2017-2019</a:t>
            </a:r>
          </a:p>
          <a:p>
            <a:r>
              <a:rPr lang="en-US" dirty="0"/>
              <a:t>Perinatal Care Regionalization - </a:t>
            </a:r>
            <a:r>
              <a:rPr lang="en-GB" dirty="0"/>
              <a:t>“gold” model of maternal and new born service organization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Congenital </a:t>
            </a:r>
            <a:r>
              <a:rPr lang="en-US" dirty="0"/>
              <a:t>syphilis and mother-to-child transmission (MTCT) of HIV elimination plan </a:t>
            </a: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Universal newborn hearing screening program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/>
              <a:t>Essential Nutrition Action Plan - folic </a:t>
            </a:r>
            <a:r>
              <a:rPr lang="en-US" altLang="en-US" dirty="0"/>
              <a:t>a</a:t>
            </a:r>
            <a:r>
              <a:rPr lang="en-US" altLang="en-US" dirty="0" smtClean="0"/>
              <a:t>cid </a:t>
            </a:r>
            <a:r>
              <a:rPr lang="en-US" altLang="en-US" dirty="0"/>
              <a:t>and </a:t>
            </a:r>
            <a:r>
              <a:rPr lang="en-US" altLang="en-US" dirty="0" smtClean="0"/>
              <a:t>iron </a:t>
            </a:r>
            <a:r>
              <a:rPr lang="en-US" altLang="en-US" dirty="0"/>
              <a:t>s</a:t>
            </a:r>
            <a:r>
              <a:rPr lang="en-US" altLang="en-US" dirty="0" smtClean="0"/>
              <a:t>upplements </a:t>
            </a:r>
            <a:r>
              <a:rPr lang="en-US" altLang="en-US" dirty="0"/>
              <a:t>for </a:t>
            </a:r>
            <a:r>
              <a:rPr lang="en-US" altLang="en-US" dirty="0" smtClean="0"/>
              <a:t>all pregnant women, breastfeeding promotion, </a:t>
            </a:r>
            <a:r>
              <a:rPr lang="en-AU" altLang="en-US" dirty="0" smtClean="0"/>
              <a:t>m</a:t>
            </a:r>
            <a:r>
              <a:rPr lang="en-AU" dirty="0" smtClean="0"/>
              <a:t>ultiple </a:t>
            </a:r>
            <a:r>
              <a:rPr lang="en-AU" dirty="0"/>
              <a:t>m</a:t>
            </a:r>
            <a:r>
              <a:rPr lang="en-AU" dirty="0" smtClean="0"/>
              <a:t>icronutrient supplementation </a:t>
            </a:r>
            <a:r>
              <a:rPr lang="en-AU" dirty="0"/>
              <a:t>for 6-23 </a:t>
            </a:r>
            <a:r>
              <a:rPr lang="en-AU" dirty="0" smtClean="0"/>
              <a:t>months </a:t>
            </a:r>
            <a:r>
              <a:rPr lang="en-AU" dirty="0"/>
              <a:t>children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Under UHC program selective </a:t>
            </a:r>
            <a:r>
              <a:rPr lang="en-US" dirty="0"/>
              <a:t>contracting </a:t>
            </a:r>
            <a:r>
              <a:rPr lang="en-US" dirty="0" smtClean="0"/>
              <a:t>for </a:t>
            </a:r>
            <a:r>
              <a:rPr lang="en-US" dirty="0"/>
              <a:t>childbirth </a:t>
            </a:r>
            <a:r>
              <a:rPr lang="en-US" dirty="0" smtClean="0"/>
              <a:t>&amp; C-section </a:t>
            </a:r>
            <a:r>
              <a:rPr lang="en-US" dirty="0"/>
              <a:t>and neonatal intensive care services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027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effectLst/>
                <a:latin typeface="+mn-lt"/>
              </a:rPr>
              <a:t>Health management Information system</a:t>
            </a:r>
            <a:endParaRPr lang="en-US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0799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▪	</a:t>
            </a:r>
            <a:r>
              <a:rPr lang="en-US" dirty="0" smtClean="0"/>
              <a:t>Electronic </a:t>
            </a:r>
            <a:r>
              <a:rPr lang="en-US" dirty="0"/>
              <a:t>system and regulatory mechanisms for vital </a:t>
            </a:r>
            <a:r>
              <a:rPr lang="en-US" dirty="0" smtClean="0"/>
              <a:t>	events </a:t>
            </a:r>
            <a:r>
              <a:rPr lang="en-US" dirty="0"/>
              <a:t>registration (since 2011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</a:t>
            </a:r>
            <a:r>
              <a:rPr lang="en-US" dirty="0"/>
              <a:t>case-based reporting systems for in- and </a:t>
            </a:r>
            <a:r>
              <a:rPr lang="en-US" dirty="0" smtClean="0"/>
              <a:t>	outpatients </a:t>
            </a:r>
            <a:r>
              <a:rPr lang="en-US" dirty="0"/>
              <a:t>in health-care institutions (since </a:t>
            </a:r>
            <a:r>
              <a:rPr lang="en-US" dirty="0" smtClean="0"/>
              <a:t>2014)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Population-based </a:t>
            </a:r>
            <a:r>
              <a:rPr lang="en-US" dirty="0"/>
              <a:t>cancer registry (since 2015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Birth registry - new </a:t>
            </a:r>
            <a:r>
              <a:rPr lang="en-US" dirty="0"/>
              <a:t>electronic </a:t>
            </a:r>
            <a:r>
              <a:rPr lang="en-US" dirty="0" smtClean="0"/>
              <a:t>registration </a:t>
            </a:r>
            <a:r>
              <a:rPr lang="en-US" dirty="0"/>
              <a:t>for antenatal </a:t>
            </a:r>
            <a:r>
              <a:rPr lang="en-US" dirty="0" smtClean="0"/>
              <a:t>	and </a:t>
            </a:r>
            <a:r>
              <a:rPr lang="en-US" dirty="0"/>
              <a:t>obstetric services and the surveillance of maternal </a:t>
            </a:r>
            <a:r>
              <a:rPr lang="en-US" dirty="0" smtClean="0"/>
              <a:t>	and </a:t>
            </a:r>
            <a:r>
              <a:rPr lang="en-US" dirty="0"/>
              <a:t>child health (since 2016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E-prescription (2017)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health </a:t>
            </a:r>
            <a:r>
              <a:rPr lang="en-US" dirty="0"/>
              <a:t>r</a:t>
            </a:r>
            <a:r>
              <a:rPr lang="en-US" dirty="0" smtClean="0"/>
              <a:t>ecords (</a:t>
            </a:r>
            <a:r>
              <a:rPr lang="en-US" dirty="0" smtClean="0"/>
              <a:t>2019)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4243714"/>
            <a:ext cx="3942906" cy="26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/>
              <a:t>Working on:</a:t>
            </a:r>
          </a:p>
          <a:p>
            <a:pPr lvl="1"/>
            <a:r>
              <a:rPr lang="en-US" dirty="0" smtClean="0"/>
              <a:t>Health system development strategy</a:t>
            </a:r>
          </a:p>
          <a:p>
            <a:pPr lvl="1"/>
            <a:r>
              <a:rPr lang="en-US" dirty="0" smtClean="0"/>
              <a:t>PHC system </a:t>
            </a:r>
            <a:r>
              <a:rPr lang="en-US" dirty="0"/>
              <a:t>development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Mental Health system </a:t>
            </a:r>
            <a:r>
              <a:rPr lang="en-US" dirty="0"/>
              <a:t>development </a:t>
            </a:r>
            <a:r>
              <a:rPr lang="en-US" dirty="0" smtClean="0"/>
              <a:t>action plan </a:t>
            </a:r>
          </a:p>
          <a:p>
            <a:pPr lvl="1"/>
            <a:r>
              <a:rPr lang="en-US" dirty="0" smtClean="0"/>
              <a:t>Strategic Purchasing implementation action plan</a:t>
            </a:r>
          </a:p>
          <a:p>
            <a:pPr lvl="1"/>
            <a:r>
              <a:rPr lang="en-US" dirty="0" smtClean="0"/>
              <a:t>DRG system implementation action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3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45" y="228600"/>
            <a:ext cx="88392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2017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917" y="1924707"/>
            <a:ext cx="19826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517" y="2403611"/>
            <a:ext cx="162616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85" y="5132327"/>
            <a:ext cx="56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43884" y="2068830"/>
            <a:ext cx="896544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2819400"/>
            <a:ext cx="67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 13.1 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9.6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11.1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862" y="4154268"/>
            <a:ext cx="629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</a:t>
            </a:r>
            <a:r>
              <a:rPr lang="en-US" b="1" dirty="0" smtClean="0"/>
              <a:t>) – 4067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5.0%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0589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3.1%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1562472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332" y="1203282"/>
            <a:ext cx="755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3 728 300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14.3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12.8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73.5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420139" y="1254461"/>
            <a:ext cx="928047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68545" y="4068896"/>
            <a:ext cx="644804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43175"/>
            <a:ext cx="997733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2333767" y="2870570"/>
            <a:ext cx="714233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89931"/>
            <a:ext cx="9067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Health Care </a:t>
            </a:r>
            <a:r>
              <a:rPr lang="ka-G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Socially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Political Platform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30538"/>
              </p:ext>
            </p:extLst>
          </p:nvPr>
        </p:nvGraphicFramePr>
        <p:xfrm>
          <a:off x="4951863" y="2598761"/>
          <a:ext cx="4038600" cy="24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1760561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Reforms have moved Georgia closer to universal health coverage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36394" y="1981200"/>
            <a:ext cx="4840406" cy="3429000"/>
          </a:xfrm>
          <a:prstGeom prst="rightArrowCallout">
            <a:avLst>
              <a:gd name="adj1" fmla="val 8582"/>
              <a:gd name="adj2" fmla="val 10448"/>
              <a:gd name="adj3" fmla="val 23881"/>
              <a:gd name="adj4" fmla="val 788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Unprecedented Expansion of State Budget for Health care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365 mill GEL in </a:t>
            </a:r>
            <a:r>
              <a:rPr lang="ka-GE" sz="2000" b="1" dirty="0">
                <a:solidFill>
                  <a:srgbClr val="C00000"/>
                </a:solidFill>
              </a:rPr>
              <a:t>2012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1112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Mill Gel in 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201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7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dirty="0"/>
              <a:t>Launch of Universal Health Care Program in February 2013</a:t>
            </a:r>
          </a:p>
        </p:txBody>
      </p:sp>
    </p:spTree>
    <p:extLst>
      <p:ext uri="{BB962C8B-B14F-4D97-AF65-F5344CB8AC3E}">
        <p14:creationId xmlns:p14="http://schemas.microsoft.com/office/powerpoint/2010/main" val="1252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8480" cy="7187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 sector expenditures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750789"/>
              </p:ext>
            </p:extLst>
          </p:nvPr>
        </p:nvGraphicFramePr>
        <p:xfrm>
          <a:off x="2275" y="2016641"/>
          <a:ext cx="47244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9650" y="6172200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2016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2017)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243440"/>
              </p:ext>
            </p:extLst>
          </p:nvPr>
        </p:nvGraphicFramePr>
        <p:xfrm>
          <a:off x="4953000" y="1899683"/>
          <a:ext cx="4067601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77134" y="121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65421"/>
            <a:ext cx="425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" y="-81666"/>
            <a:ext cx="4752528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9599" y="4323161"/>
            <a:ext cx="5102602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9761" y="886682"/>
          <a:ext cx="5256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561977"/>
              </p:ext>
            </p:extLst>
          </p:nvPr>
        </p:nvGraphicFramePr>
        <p:xfrm>
          <a:off x="5724128" y="581116"/>
          <a:ext cx="4038600" cy="23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489230"/>
              </p:ext>
            </p:extLst>
          </p:nvPr>
        </p:nvGraphicFramePr>
        <p:xfrm>
          <a:off x="5652120" y="3216885"/>
          <a:ext cx="40386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5440" y="269962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5440" y="551188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28356" y="10802"/>
            <a:ext cx="462724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</p:spTree>
    <p:extLst>
      <p:ext uri="{BB962C8B-B14F-4D97-AF65-F5344CB8AC3E}">
        <p14:creationId xmlns:p14="http://schemas.microsoft.com/office/powerpoint/2010/main" val="9134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Expanding benefits</a:t>
            </a:r>
            <a:endParaRPr lang="en-US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Kozuka Mincho Pro H" pitchFamily="18" charset="-128"/>
              </a:rPr>
              <a:t>I</a:t>
            </a:r>
            <a:r>
              <a:rPr lang="en-US" sz="2000" dirty="0" smtClean="0"/>
              <a:t> Phase</a:t>
            </a:r>
            <a:r>
              <a:rPr lang="ka-GE" sz="2000" dirty="0" smtClean="0"/>
              <a:t> - </a:t>
            </a:r>
            <a:r>
              <a:rPr lang="en-US" sz="2000" dirty="0"/>
              <a:t>28 February 2013 (minimum package</a:t>
            </a:r>
            <a:r>
              <a:rPr lang="en-US" sz="2000" dirty="0" smtClean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Planned ambulatory care</a:t>
            </a:r>
            <a:endParaRPr lang="ka-GE" sz="20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Urgent outpatient and inpatient care</a:t>
            </a:r>
            <a:endParaRPr lang="ka-GE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ea typeface="Kozuka Mincho Pro H" pitchFamily="18" charset="-128"/>
              </a:rPr>
              <a:t>II</a:t>
            </a:r>
            <a:r>
              <a:rPr lang="en-US" sz="2000" dirty="0" smtClean="0"/>
              <a:t> </a:t>
            </a:r>
            <a:r>
              <a:rPr lang="en-US" sz="2000" dirty="0"/>
              <a:t>Phase</a:t>
            </a:r>
            <a:r>
              <a:rPr lang="ka-GE" sz="2000" dirty="0" smtClean="0"/>
              <a:t> - </a:t>
            </a:r>
            <a:r>
              <a:rPr lang="en-US" sz="2000" dirty="0"/>
              <a:t>July 1, 2013 </a:t>
            </a:r>
            <a:r>
              <a:rPr lang="en-US" sz="2000" dirty="0" smtClean="0"/>
              <a:t>(basic </a:t>
            </a:r>
            <a:r>
              <a:rPr lang="en-US" sz="2000" dirty="0"/>
              <a:t>p</a:t>
            </a:r>
            <a:r>
              <a:rPr lang="en-US" sz="2000" dirty="0" smtClean="0"/>
              <a:t>ackage</a:t>
            </a:r>
            <a:r>
              <a:rPr lang="en-US" sz="2000" dirty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/>
              <a:t>- </a:t>
            </a:r>
            <a:r>
              <a:rPr lang="en-US" sz="2000" dirty="0"/>
              <a:t>Planned ambulatory care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- Urgent outpatient services </a:t>
            </a:r>
          </a:p>
          <a:p>
            <a:pPr marL="457200" lvl="1" indent="0">
              <a:buNone/>
            </a:pPr>
            <a:r>
              <a:rPr lang="en-US" sz="2000" dirty="0" smtClean="0"/>
              <a:t>	- Urgent inpatient  and critical are</a:t>
            </a:r>
          </a:p>
          <a:p>
            <a:pPr marL="457200" lvl="1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Elective surgical </a:t>
            </a:r>
            <a:r>
              <a:rPr lang="en-US" sz="2000" dirty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are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Chemo-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hormone-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radiotherapy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Maternity 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ervices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Basic </a:t>
            </a:r>
            <a:r>
              <a:rPr lang="en-US" sz="2000" dirty="0">
                <a:solidFill>
                  <a:srgbClr val="C00000"/>
                </a:solidFill>
              </a:rPr>
              <a:t>drugs for target groups</a:t>
            </a:r>
          </a:p>
          <a:p>
            <a:r>
              <a:rPr lang="en-US" sz="2000" dirty="0" smtClean="0"/>
              <a:t>III </a:t>
            </a:r>
            <a:r>
              <a:rPr lang="en-US" sz="2000" dirty="0"/>
              <a:t>Phase </a:t>
            </a:r>
            <a:r>
              <a:rPr lang="ka-GE" sz="2000" dirty="0" smtClean="0"/>
              <a:t>- </a:t>
            </a:r>
            <a:r>
              <a:rPr lang="en-US" sz="2000" dirty="0"/>
              <a:t>May 1, </a:t>
            </a:r>
            <a:r>
              <a:rPr lang="en-US" sz="2000" dirty="0" smtClean="0"/>
              <a:t>2017 </a:t>
            </a:r>
            <a:r>
              <a:rPr lang="ka-GE" sz="2000" dirty="0" smtClean="0"/>
              <a:t>- </a:t>
            </a:r>
            <a:r>
              <a:rPr lang="en-US" sz="2000" dirty="0">
                <a:solidFill>
                  <a:srgbClr val="C00000"/>
                </a:solidFill>
              </a:rPr>
              <a:t>Service stratification according to revenue </a:t>
            </a:r>
            <a:r>
              <a:rPr lang="en-US" sz="2000" dirty="0" smtClean="0">
                <a:solidFill>
                  <a:srgbClr val="C00000"/>
                </a:solidFill>
              </a:rPr>
              <a:t>groups using “social justice approach”</a:t>
            </a:r>
          </a:p>
          <a:p>
            <a:pPr marL="0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Outpatient drugs benefit for chronic conditions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62" y="116622"/>
            <a:ext cx="8748464" cy="10972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National Hepatitis C Elimination </a:t>
            </a:r>
            <a:r>
              <a:rPr lang="en-US" sz="2800" b="1" dirty="0" smtClean="0">
                <a:solidFill>
                  <a:srgbClr val="C00000"/>
                </a:solidFill>
              </a:rPr>
              <a:t>Strategy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22871"/>
              </p:ext>
            </p:extLst>
          </p:nvPr>
        </p:nvGraphicFramePr>
        <p:xfrm>
          <a:off x="241817" y="836712"/>
          <a:ext cx="2972318" cy="1638741"/>
        </p:xfrm>
        <a:graphic>
          <a:graphicData uri="http://schemas.openxmlformats.org/drawingml/2006/table">
            <a:tbl>
              <a:tblPr/>
              <a:tblGrid>
                <a:gridCol w="2229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3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54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Nationalwide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survey,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Anti-HCV+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7.7%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HCV RNA+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5.4%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986572"/>
                  </a:ext>
                </a:extLst>
              </a:tr>
            </a:tbl>
          </a:graphicData>
        </a:graphic>
      </p:graphicFrame>
      <p:graphicFrame>
        <p:nvGraphicFramePr>
          <p:cNvPr id="195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910274"/>
              </p:ext>
            </p:extLst>
          </p:nvPr>
        </p:nvGraphicFramePr>
        <p:xfrm>
          <a:off x="0" y="2475453"/>
          <a:ext cx="3669715" cy="365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4365114" imgH="4749196" progId="Excel.Chart.8">
                  <p:embed/>
                </p:oleObj>
              </mc:Choice>
              <mc:Fallback>
                <p:oleObj r:id="rId4" imgW="4365114" imgH="47491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5453"/>
                        <a:ext cx="3669715" cy="365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120243"/>
            <a:ext cx="5782218" cy="459889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514600" cy="15465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Harvoni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>
                <a:latin typeface="Arial" panose="020B0604020202020204" pitchFamily="34" charset="0"/>
              </a:rPr>
              <a:t>SVR achieved: </a:t>
            </a:r>
            <a:r>
              <a:rPr lang="en-US" altLang="ka-GE" sz="1350" b="1" dirty="0" smtClean="0">
                <a:latin typeface="Arial" panose="020B0604020202020204" pitchFamily="34" charset="0"/>
              </a:rPr>
              <a:t>98</a:t>
            </a:r>
            <a:r>
              <a:rPr lang="en-US" altLang="ka-GE" sz="1350" b="1" dirty="0" smtClean="0">
                <a:latin typeface="Arial" panose="020B0604020202020204" pitchFamily="34" charset="0"/>
              </a:rPr>
              <a:t>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709" y="2667000"/>
            <a:ext cx="2976291" cy="1023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Screened  -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2 373 372</a:t>
            </a:r>
            <a:endParaRPr lang="en-US" altLang="en-US" sz="135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Started Treatment </a:t>
            </a: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51 879</a:t>
            </a:r>
            <a:endParaRPr lang="en-US" altLang="en-US" sz="135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ka-GE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Completed treatment </a:t>
            </a:r>
            <a:r>
              <a:rPr lang="en-US" altLang="ka-GE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– </a:t>
            </a:r>
            <a:r>
              <a:rPr lang="en-US" altLang="ka-GE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47 950</a:t>
            </a:r>
            <a:endParaRPr lang="en-US" altLang="ka-GE" sz="135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08" y="381000"/>
            <a:ext cx="8661445" cy="11430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tate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program providing drugs for chronic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conditions</a:t>
            </a:r>
            <a:r>
              <a:rPr lang="ka-GE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835" y="1184579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a-GE" sz="2000" b="1" dirty="0" smtClean="0">
                <a:solidFill>
                  <a:srgbClr val="C00000"/>
                </a:solidFill>
              </a:rPr>
              <a:t>2017</a:t>
            </a:r>
            <a:r>
              <a:rPr lang="ka-GE" sz="2000" dirty="0" smtClean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hronic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ardiovascular Diseases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Chronic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bstructive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ulmonary Disease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iabetes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(type 2)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Thyroid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760" y="4038600"/>
            <a:ext cx="6808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ocially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ulnerable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amilies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(&lt;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100 000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rating score)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less than 1 GEL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ensions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Disabled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persons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%-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80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%-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Discount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07" y="5129805"/>
            <a:ext cx="2831777" cy="182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2015576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b="1" dirty="0" smtClean="0">
                <a:solidFill>
                  <a:srgbClr val="C00000"/>
                </a:solidFill>
              </a:rPr>
              <a:t>2018</a:t>
            </a:r>
            <a:endParaRPr lang="ka-G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Parkinson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Epilepsy</a:t>
            </a:r>
            <a:endParaRPr lang="en-US" dirty="0"/>
          </a:p>
        </p:txBody>
      </p:sp>
      <p:pic>
        <p:nvPicPr>
          <p:cNvPr id="11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0765" y="2015576"/>
            <a:ext cx="1687876" cy="215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602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Challenges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future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plans… 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very low public spending on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annually is increase public investment in health care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dirty="0" smtClean="0"/>
              <a:t>▪ 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 outpatient medications are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started and is continuing expand access to outpatient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marL="403225" indent="-403225">
              <a:spcBef>
                <a:spcPts val="1800"/>
              </a:spcBef>
              <a:buNone/>
            </a:pPr>
            <a:r>
              <a:rPr lang="en-US" dirty="0" smtClean="0"/>
              <a:t>▪ 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strategies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need improvement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ensuring quality and containing costs</a:t>
            </a:r>
          </a:p>
          <a:p>
            <a:pPr lvl="1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of active purchasing, selective contracting and performance based financing</a:t>
            </a:r>
          </a:p>
          <a:p>
            <a:pPr lvl="1"/>
            <a:endParaRPr lang="en-US" b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5651</TotalTime>
  <Words>1141</Words>
  <Application>Microsoft Office PowerPoint</Application>
  <PresentationFormat>On-screen Show (4:3)</PresentationFormat>
  <Paragraphs>167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სოფლის ექიმი პჯდ საბჭო 21 01 14 (4)</vt:lpstr>
      <vt:lpstr>Microsoft Excel Chart</vt:lpstr>
      <vt:lpstr> health system and health policy developments in Georgia, including current  state of UHC   </vt:lpstr>
      <vt:lpstr>Demographic and Socio-Economic Situation, 2017 </vt:lpstr>
      <vt:lpstr>Universal Health Care – Socially Oriented Political Platform </vt:lpstr>
      <vt:lpstr>Health sector expenditures</vt:lpstr>
      <vt:lpstr>Coverage of Healthcare services</vt:lpstr>
      <vt:lpstr>Expanding benefits</vt:lpstr>
      <vt:lpstr>National Hepatitis C Elimination Strategy </vt:lpstr>
      <vt:lpstr> State program providing drugs for chronic conditions </vt:lpstr>
      <vt:lpstr>Main Challenges and future plans… </vt:lpstr>
      <vt:lpstr>Priority directions for the development of the healthcare sect</vt:lpstr>
      <vt:lpstr>Health system development strategy 2019-2030</vt:lpstr>
      <vt:lpstr>Maternal and Child Health</vt:lpstr>
      <vt:lpstr>Health management Information system</vt:lpstr>
      <vt:lpstr>Future Plan</vt:lpstr>
      <vt:lpstr>PowerPoint Presentation</vt:lpstr>
    </vt:vector>
  </TitlesOfParts>
  <Company>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 Berdzuli</dc:creator>
  <cp:lastModifiedBy>Ketevan Goginashvili</cp:lastModifiedBy>
  <cp:revision>634</cp:revision>
  <cp:lastPrinted>2017-11-27T07:20:42Z</cp:lastPrinted>
  <dcterms:created xsi:type="dcterms:W3CDTF">2012-02-03T10:47:59Z</dcterms:created>
  <dcterms:modified xsi:type="dcterms:W3CDTF">2019-02-14T12:49:49Z</dcterms:modified>
</cp:coreProperties>
</file>